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2" r:id="rId3"/>
    <p:sldId id="260" r:id="rId4"/>
    <p:sldId id="274" r:id="rId5"/>
    <p:sldId id="264" r:id="rId6"/>
    <p:sldId id="271" r:id="rId7"/>
    <p:sldId id="266" r:id="rId8"/>
    <p:sldId id="267" r:id="rId9"/>
    <p:sldId id="268" r:id="rId10"/>
    <p:sldId id="275" r:id="rId11"/>
    <p:sldId id="277" r:id="rId12"/>
    <p:sldId id="276" r:id="rId13"/>
    <p:sldId id="273" r:id="rId14"/>
    <p:sldId id="278" r:id="rId15"/>
    <p:sldId id="280"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32"/>
  </p:normalViewPr>
  <p:slideViewPr>
    <p:cSldViewPr snapToGrid="0">
      <p:cViewPr varScale="1">
        <p:scale>
          <a:sx n="111" d="100"/>
          <a:sy n="111" d="100"/>
        </p:scale>
        <p:origin x="3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825368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329710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3158993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484653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369856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a:t>10/26/19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461381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a:t>10/26/19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007007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1960804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98643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377803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a:t>10/26/19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561144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3392298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a:t>10/26/19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3669804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a:t>10/26/19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12901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a:t>10/26/19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4002505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a:t>10/26/19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696412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a:t>10/26/19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a:t>‹#›</a:t>
            </a:fld>
            <a:endParaRPr lang="en-US" dirty="0"/>
          </a:p>
        </p:txBody>
      </p:sp>
    </p:spTree>
    <p:extLst>
      <p:ext uri="{BB962C8B-B14F-4D97-AF65-F5344CB8AC3E}">
        <p14:creationId xmlns:p14="http://schemas.microsoft.com/office/powerpoint/2010/main" val="2782958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a:t>10/26/19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a:t>‹#›</a:t>
            </a:fld>
            <a:endParaRPr lang="en-US" dirty="0"/>
          </a:p>
        </p:txBody>
      </p:sp>
    </p:spTree>
    <p:extLst>
      <p:ext uri="{BB962C8B-B14F-4D97-AF65-F5344CB8AC3E}">
        <p14:creationId xmlns:p14="http://schemas.microsoft.com/office/powerpoint/2010/main" val="243579332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0783" y="1054261"/>
            <a:ext cx="8825658" cy="3329581"/>
          </a:xfrm>
        </p:spPr>
        <p:txBody>
          <a:bodyPr/>
          <a:lstStyle/>
          <a:p>
            <a:r>
              <a:rPr lang="en-US" dirty="0">
                <a:ea typeface="+mj-lt"/>
                <a:cs typeface="+mj-lt"/>
              </a:rPr>
              <a:t>Budweiser Case Study</a:t>
            </a:r>
            <a:endParaRPr lang="en-US" dirty="0"/>
          </a:p>
        </p:txBody>
      </p:sp>
      <p:sp>
        <p:nvSpPr>
          <p:cNvPr id="3" name="Subtitle 2"/>
          <p:cNvSpPr>
            <a:spLocks noGrp="1"/>
          </p:cNvSpPr>
          <p:nvPr>
            <p:ph type="subTitle" idx="1"/>
          </p:nvPr>
        </p:nvSpPr>
        <p:spPr/>
        <p:txBody>
          <a:bodyPr/>
          <a:lstStyle/>
          <a:p>
            <a:r>
              <a:rPr lang="en-US" dirty="0"/>
              <a:t> by Megan Riley and Edgar Nunez</a:t>
            </a:r>
            <a:endParaRPr lang="en-US" dirty="0">
              <a:ea typeface="+mj-lt"/>
              <a:cs typeface="+mj-lt"/>
            </a:endParaRPr>
          </a:p>
          <a:p>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13222-758C-A14F-9FF3-0E7DC946A9ED}"/>
              </a:ext>
            </a:extLst>
          </p:cNvPr>
          <p:cNvSpPr>
            <a:spLocks noGrp="1"/>
          </p:cNvSpPr>
          <p:nvPr>
            <p:ph type="title"/>
          </p:nvPr>
        </p:nvSpPr>
        <p:spPr>
          <a:xfrm>
            <a:off x="403224" y="309843"/>
            <a:ext cx="9769475" cy="1743075"/>
          </a:xfrm>
        </p:spPr>
        <p:txBody>
          <a:bodyPr/>
          <a:lstStyle/>
          <a:p>
            <a:r>
              <a:rPr lang="en-US" sz="2800" dirty="0"/>
              <a:t>Key Question: Can we differentiate IPAs from Ales by IBU and ABV? </a:t>
            </a:r>
          </a:p>
        </p:txBody>
      </p:sp>
      <p:sp>
        <p:nvSpPr>
          <p:cNvPr id="3" name="Content Placeholder 2">
            <a:extLst>
              <a:ext uri="{FF2B5EF4-FFF2-40B4-BE49-F238E27FC236}">
                <a16:creationId xmlns:a16="http://schemas.microsoft.com/office/drawing/2014/main" id="{48D43DA9-AA54-904D-A46E-ED3E6A5E6DA1}"/>
              </a:ext>
            </a:extLst>
          </p:cNvPr>
          <p:cNvSpPr>
            <a:spLocks noGrp="1"/>
          </p:cNvSpPr>
          <p:nvPr>
            <p:ph idx="1"/>
          </p:nvPr>
        </p:nvSpPr>
        <p:spPr>
          <a:xfrm>
            <a:off x="403225" y="1795743"/>
            <a:ext cx="5026026" cy="4195481"/>
          </a:xfrm>
        </p:spPr>
        <p:txBody>
          <a:bodyPr/>
          <a:lstStyle/>
          <a:p>
            <a:pPr marL="0" indent="0">
              <a:buNone/>
            </a:pPr>
            <a:r>
              <a:rPr lang="en-US" dirty="0"/>
              <a:t>We determined the best route for this analysis is with a KNN(K- Nearest Neighbors) approach. </a:t>
            </a:r>
          </a:p>
          <a:p>
            <a:pPr marL="0" indent="0">
              <a:buNone/>
            </a:pPr>
            <a:endParaRPr lang="en-US" dirty="0"/>
          </a:p>
          <a:p>
            <a:pPr marL="0" indent="0">
              <a:buNone/>
            </a:pPr>
            <a:r>
              <a:rPr lang="en-US" dirty="0"/>
              <a:t>To the right are the separate graphs for IPAs and Ales. The different clusters can be seen.</a:t>
            </a:r>
          </a:p>
        </p:txBody>
      </p:sp>
      <p:pic>
        <p:nvPicPr>
          <p:cNvPr id="4" name="Picture 3">
            <a:extLst>
              <a:ext uri="{FF2B5EF4-FFF2-40B4-BE49-F238E27FC236}">
                <a16:creationId xmlns:a16="http://schemas.microsoft.com/office/drawing/2014/main" id="{7E26181E-482F-CB48-8E7E-238919AB287D}"/>
              </a:ext>
            </a:extLst>
          </p:cNvPr>
          <p:cNvPicPr>
            <a:picLocks noChangeAspect="1"/>
          </p:cNvPicPr>
          <p:nvPr/>
        </p:nvPicPr>
        <p:blipFill>
          <a:blip r:embed="rId2"/>
          <a:stretch>
            <a:fillRect/>
          </a:stretch>
        </p:blipFill>
        <p:spPr>
          <a:xfrm>
            <a:off x="7494587" y="900112"/>
            <a:ext cx="4522788" cy="3048000"/>
          </a:xfrm>
          <a:prstGeom prst="rect">
            <a:avLst/>
          </a:prstGeom>
        </p:spPr>
      </p:pic>
      <p:pic>
        <p:nvPicPr>
          <p:cNvPr id="5" name="Picture 4">
            <a:extLst>
              <a:ext uri="{FF2B5EF4-FFF2-40B4-BE49-F238E27FC236}">
                <a16:creationId xmlns:a16="http://schemas.microsoft.com/office/drawing/2014/main" id="{E2BA51CE-B23B-1B49-873F-8402309AFBA9}"/>
              </a:ext>
            </a:extLst>
          </p:cNvPr>
          <p:cNvPicPr>
            <a:picLocks noChangeAspect="1"/>
          </p:cNvPicPr>
          <p:nvPr/>
        </p:nvPicPr>
        <p:blipFill>
          <a:blip r:embed="rId3"/>
          <a:stretch>
            <a:fillRect/>
          </a:stretch>
        </p:blipFill>
        <p:spPr>
          <a:xfrm>
            <a:off x="7851775" y="3948112"/>
            <a:ext cx="4165600" cy="3048000"/>
          </a:xfrm>
          <a:prstGeom prst="rect">
            <a:avLst/>
          </a:prstGeom>
        </p:spPr>
      </p:pic>
    </p:spTree>
    <p:extLst>
      <p:ext uri="{BB962C8B-B14F-4D97-AF65-F5344CB8AC3E}">
        <p14:creationId xmlns:p14="http://schemas.microsoft.com/office/powerpoint/2010/main" val="18998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9CC5-A27A-D345-A0FD-F0843E78AB35}"/>
              </a:ext>
            </a:extLst>
          </p:cNvPr>
          <p:cNvSpPr>
            <a:spLocks noGrp="1"/>
          </p:cNvSpPr>
          <p:nvPr>
            <p:ph type="title"/>
          </p:nvPr>
        </p:nvSpPr>
        <p:spPr/>
        <p:txBody>
          <a:bodyPr/>
          <a:lstStyle/>
          <a:p>
            <a:r>
              <a:rPr lang="en-US" sz="2800" dirty="0"/>
              <a:t>Key Question: Can we differentiate IPAs from Ales by IBU and ABV? </a:t>
            </a:r>
          </a:p>
        </p:txBody>
      </p:sp>
      <p:sp>
        <p:nvSpPr>
          <p:cNvPr id="3" name="Content Placeholder 2">
            <a:extLst>
              <a:ext uri="{FF2B5EF4-FFF2-40B4-BE49-F238E27FC236}">
                <a16:creationId xmlns:a16="http://schemas.microsoft.com/office/drawing/2014/main" id="{3F07EFB5-C894-DF45-860F-105D63E15A13}"/>
              </a:ext>
            </a:extLst>
          </p:cNvPr>
          <p:cNvSpPr>
            <a:spLocks noGrp="1"/>
          </p:cNvSpPr>
          <p:nvPr>
            <p:ph idx="1"/>
          </p:nvPr>
        </p:nvSpPr>
        <p:spPr>
          <a:xfrm>
            <a:off x="646112" y="1920203"/>
            <a:ext cx="4983164" cy="4195481"/>
          </a:xfrm>
        </p:spPr>
        <p:txBody>
          <a:bodyPr/>
          <a:lstStyle/>
          <a:p>
            <a:pPr marL="0" indent="0">
              <a:buNone/>
            </a:pPr>
            <a:r>
              <a:rPr lang="en-US" dirty="0"/>
              <a:t>We ran the KNN analysis with 80% of the data as a training set. </a:t>
            </a:r>
          </a:p>
          <a:p>
            <a:pPr marL="0" indent="0">
              <a:buNone/>
            </a:pPr>
            <a:r>
              <a:rPr lang="en-US" dirty="0"/>
              <a:t>The resulting model correctly identifies between the two beers 81% of the time. </a:t>
            </a:r>
          </a:p>
          <a:p>
            <a:pPr marL="0" indent="0">
              <a:buNone/>
            </a:pPr>
            <a:endParaRPr lang="en-US" dirty="0"/>
          </a:p>
          <a:p>
            <a:pPr marL="0" indent="0">
              <a:buNone/>
            </a:pPr>
            <a:r>
              <a:rPr lang="en-US" dirty="0"/>
              <a:t>To the right we can see the true classification and see how the clusters overlap and may be influenced by the IBU imputation.</a:t>
            </a:r>
          </a:p>
        </p:txBody>
      </p:sp>
      <p:pic>
        <p:nvPicPr>
          <p:cNvPr id="4" name="Picture 3">
            <a:extLst>
              <a:ext uri="{FF2B5EF4-FFF2-40B4-BE49-F238E27FC236}">
                <a16:creationId xmlns:a16="http://schemas.microsoft.com/office/drawing/2014/main" id="{CD8E3F4A-86E0-834B-ACD3-7C7DEE3E5F81}"/>
              </a:ext>
            </a:extLst>
          </p:cNvPr>
          <p:cNvPicPr>
            <a:picLocks noChangeAspect="1"/>
          </p:cNvPicPr>
          <p:nvPr/>
        </p:nvPicPr>
        <p:blipFill>
          <a:blip r:embed="rId2"/>
          <a:stretch>
            <a:fillRect/>
          </a:stretch>
        </p:blipFill>
        <p:spPr>
          <a:xfrm>
            <a:off x="5984558" y="1681797"/>
            <a:ext cx="6207442" cy="4433887"/>
          </a:xfrm>
          <a:prstGeom prst="rect">
            <a:avLst/>
          </a:prstGeom>
        </p:spPr>
      </p:pic>
    </p:spTree>
    <p:extLst>
      <p:ext uri="{BB962C8B-B14F-4D97-AF65-F5344CB8AC3E}">
        <p14:creationId xmlns:p14="http://schemas.microsoft.com/office/powerpoint/2010/main" val="1126728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5999-1D09-D949-956B-5262F4608465}"/>
              </a:ext>
            </a:extLst>
          </p:cNvPr>
          <p:cNvSpPr>
            <a:spLocks noGrp="1"/>
          </p:cNvSpPr>
          <p:nvPr>
            <p:ph type="title"/>
          </p:nvPr>
        </p:nvSpPr>
        <p:spPr/>
        <p:txBody>
          <a:bodyPr/>
          <a:lstStyle/>
          <a:p>
            <a:r>
              <a:rPr lang="en-US" sz="2800" dirty="0"/>
              <a:t>Key Question: Can we differentiate IPAs from Ales by IBU and ABV? </a:t>
            </a:r>
          </a:p>
        </p:txBody>
      </p:sp>
      <p:sp>
        <p:nvSpPr>
          <p:cNvPr id="3" name="Content Placeholder 2">
            <a:extLst>
              <a:ext uri="{FF2B5EF4-FFF2-40B4-BE49-F238E27FC236}">
                <a16:creationId xmlns:a16="http://schemas.microsoft.com/office/drawing/2014/main" id="{9C628F94-5F41-8A43-A10B-3C6D9CAA28CC}"/>
              </a:ext>
            </a:extLst>
          </p:cNvPr>
          <p:cNvSpPr>
            <a:spLocks noGrp="1"/>
          </p:cNvSpPr>
          <p:nvPr>
            <p:ph idx="1"/>
          </p:nvPr>
        </p:nvSpPr>
        <p:spPr>
          <a:xfrm>
            <a:off x="646112" y="2052918"/>
            <a:ext cx="5468938" cy="4195481"/>
          </a:xfrm>
        </p:spPr>
        <p:txBody>
          <a:bodyPr/>
          <a:lstStyle/>
          <a:p>
            <a:pPr marL="0" indent="0">
              <a:buNone/>
            </a:pPr>
            <a:r>
              <a:rPr lang="en-US" dirty="0"/>
              <a:t>The resulting KNN model has a 81% accuracy with 89% specificity and 68% sensitivity. </a:t>
            </a:r>
          </a:p>
          <a:p>
            <a:pPr marL="0" indent="0">
              <a:buNone/>
            </a:pPr>
            <a:endParaRPr lang="en-US" dirty="0"/>
          </a:p>
          <a:p>
            <a:pPr marL="0" indent="0">
              <a:buNone/>
            </a:pPr>
            <a:r>
              <a:rPr lang="en-US" dirty="0"/>
              <a:t>To the right we can see the numbers of correctly and incorrectly predicted Ales and IPAs. Likely due to the variation in Ales they are more often predicted over IPAs. </a:t>
            </a:r>
          </a:p>
        </p:txBody>
      </p:sp>
      <p:pic>
        <p:nvPicPr>
          <p:cNvPr id="4" name="Picture 3">
            <a:extLst>
              <a:ext uri="{FF2B5EF4-FFF2-40B4-BE49-F238E27FC236}">
                <a16:creationId xmlns:a16="http://schemas.microsoft.com/office/drawing/2014/main" id="{6CD3A0DF-3708-A947-BC67-D89A6E98F72F}"/>
              </a:ext>
            </a:extLst>
          </p:cNvPr>
          <p:cNvPicPr>
            <a:picLocks noChangeAspect="1"/>
          </p:cNvPicPr>
          <p:nvPr/>
        </p:nvPicPr>
        <p:blipFill>
          <a:blip r:embed="rId2"/>
          <a:stretch>
            <a:fillRect/>
          </a:stretch>
        </p:blipFill>
        <p:spPr>
          <a:xfrm>
            <a:off x="6434821" y="2235499"/>
            <a:ext cx="5757179" cy="4212570"/>
          </a:xfrm>
          <a:prstGeom prst="rect">
            <a:avLst/>
          </a:prstGeom>
        </p:spPr>
      </p:pic>
    </p:spTree>
    <p:extLst>
      <p:ext uri="{BB962C8B-B14F-4D97-AF65-F5344CB8AC3E}">
        <p14:creationId xmlns:p14="http://schemas.microsoft.com/office/powerpoint/2010/main" val="1464389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B54CD-23F8-4352-BDF3-2BFAC42155BA}"/>
              </a:ext>
            </a:extLst>
          </p:cNvPr>
          <p:cNvSpPr>
            <a:spLocks noGrp="1"/>
          </p:cNvSpPr>
          <p:nvPr>
            <p:ph type="title"/>
          </p:nvPr>
        </p:nvSpPr>
        <p:spPr/>
        <p:txBody>
          <a:bodyPr/>
          <a:lstStyle/>
          <a:p>
            <a:r>
              <a:rPr lang="en-US" sz="2800" dirty="0">
                <a:ea typeface="+mj-lt"/>
                <a:cs typeface="+mj-lt"/>
              </a:rPr>
              <a:t> Next Steps in Analysis</a:t>
            </a:r>
          </a:p>
          <a:p>
            <a:endParaRPr lang="en-US" dirty="0"/>
          </a:p>
        </p:txBody>
      </p:sp>
      <p:sp>
        <p:nvSpPr>
          <p:cNvPr id="6" name="TextBox 5">
            <a:extLst>
              <a:ext uri="{FF2B5EF4-FFF2-40B4-BE49-F238E27FC236}">
                <a16:creationId xmlns:a16="http://schemas.microsoft.com/office/drawing/2014/main" id="{0EF20182-AD9A-4D42-88DB-3D06D352DC6B}"/>
              </a:ext>
            </a:extLst>
          </p:cNvPr>
          <p:cNvSpPr txBox="1"/>
          <p:nvPr/>
        </p:nvSpPr>
        <p:spPr>
          <a:xfrm>
            <a:off x="332510" y="1413164"/>
            <a:ext cx="5868265"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Accessing consumption rates in beer by state will give new insight into production data we have and business opportunities where production may be lacking.  </a:t>
            </a:r>
          </a:p>
          <a:p>
            <a:endParaRPr lang="en-US" dirty="0"/>
          </a:p>
          <a:p>
            <a:endParaRPr lang="en-US" dirty="0"/>
          </a:p>
          <a:p>
            <a:endParaRPr lang="en-US" dirty="0"/>
          </a:p>
          <a:p>
            <a:r>
              <a:rPr lang="en-US" dirty="0"/>
              <a:t>To the right we can see per capita consumption in thousands of gallons per state.</a:t>
            </a:r>
          </a:p>
          <a:p>
            <a:endParaRPr lang="en-US" dirty="0"/>
          </a:p>
          <a:p>
            <a:r>
              <a:rPr lang="en-US" dirty="0"/>
              <a:t>Some of the northernmost states are heavy consumers.</a:t>
            </a:r>
          </a:p>
          <a:p>
            <a:endParaRPr lang="en-US" dirty="0"/>
          </a:p>
        </p:txBody>
      </p:sp>
      <p:pic>
        <p:nvPicPr>
          <p:cNvPr id="7" name="Picture 6">
            <a:extLst>
              <a:ext uri="{FF2B5EF4-FFF2-40B4-BE49-F238E27FC236}">
                <a16:creationId xmlns:a16="http://schemas.microsoft.com/office/drawing/2014/main" id="{3FFF1C26-5F03-164D-B59F-DE4F55F4DB24}"/>
              </a:ext>
            </a:extLst>
          </p:cNvPr>
          <p:cNvPicPr>
            <a:picLocks noChangeAspect="1"/>
          </p:cNvPicPr>
          <p:nvPr/>
        </p:nvPicPr>
        <p:blipFill>
          <a:blip r:embed="rId2"/>
          <a:stretch>
            <a:fillRect/>
          </a:stretch>
        </p:blipFill>
        <p:spPr>
          <a:xfrm>
            <a:off x="6086475" y="1987322"/>
            <a:ext cx="6105525" cy="4361089"/>
          </a:xfrm>
          <a:prstGeom prst="rect">
            <a:avLst/>
          </a:prstGeom>
        </p:spPr>
      </p:pic>
    </p:spTree>
    <p:extLst>
      <p:ext uri="{BB962C8B-B14F-4D97-AF65-F5344CB8AC3E}">
        <p14:creationId xmlns:p14="http://schemas.microsoft.com/office/powerpoint/2010/main" val="4232297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217FB-D718-0446-9294-176B99D6FCAF}"/>
              </a:ext>
            </a:extLst>
          </p:cNvPr>
          <p:cNvSpPr>
            <a:spLocks noGrp="1"/>
          </p:cNvSpPr>
          <p:nvPr>
            <p:ph type="title"/>
          </p:nvPr>
        </p:nvSpPr>
        <p:spPr/>
        <p:txBody>
          <a:bodyPr/>
          <a:lstStyle/>
          <a:p>
            <a:r>
              <a:rPr lang="en-US" sz="2800" dirty="0"/>
              <a:t>Average Per Capita Consumption of Alcohol in Beer</a:t>
            </a:r>
          </a:p>
        </p:txBody>
      </p:sp>
      <p:sp>
        <p:nvSpPr>
          <p:cNvPr id="3" name="Content Placeholder 2">
            <a:extLst>
              <a:ext uri="{FF2B5EF4-FFF2-40B4-BE49-F238E27FC236}">
                <a16:creationId xmlns:a16="http://schemas.microsoft.com/office/drawing/2014/main" id="{4F96C66D-23F5-A245-ACFE-3A775924ADBA}"/>
              </a:ext>
            </a:extLst>
          </p:cNvPr>
          <p:cNvSpPr>
            <a:spLocks noGrp="1"/>
          </p:cNvSpPr>
          <p:nvPr>
            <p:ph idx="1"/>
          </p:nvPr>
        </p:nvSpPr>
        <p:spPr>
          <a:xfrm>
            <a:off x="646110" y="1710194"/>
            <a:ext cx="4740277" cy="4195481"/>
          </a:xfrm>
        </p:spPr>
        <p:txBody>
          <a:bodyPr/>
          <a:lstStyle/>
          <a:p>
            <a:pPr marL="0" indent="0">
              <a:buNone/>
            </a:pPr>
            <a:r>
              <a:rPr lang="en-US" dirty="0"/>
              <a:t>Per Capita consumption of beer is only part of the consumption story. By combining average ABV per state with our per capita beer consumption we can see the actual average alcohol consumption per state. </a:t>
            </a:r>
          </a:p>
          <a:p>
            <a:pPr marL="0" indent="0">
              <a:buNone/>
            </a:pPr>
            <a:endParaRPr lang="en-US" dirty="0"/>
          </a:p>
          <a:p>
            <a:pPr marL="0" indent="0">
              <a:buNone/>
            </a:pPr>
            <a:r>
              <a:rPr lang="en-US" dirty="0"/>
              <a:t>Nevada stands out more here than previously as it has a higher average ABV. </a:t>
            </a:r>
          </a:p>
        </p:txBody>
      </p:sp>
      <p:pic>
        <p:nvPicPr>
          <p:cNvPr id="4" name="Picture 3">
            <a:extLst>
              <a:ext uri="{FF2B5EF4-FFF2-40B4-BE49-F238E27FC236}">
                <a16:creationId xmlns:a16="http://schemas.microsoft.com/office/drawing/2014/main" id="{5279E00E-63CA-C34E-8188-C3534C1CE00E}"/>
              </a:ext>
            </a:extLst>
          </p:cNvPr>
          <p:cNvPicPr>
            <a:picLocks noChangeAspect="1"/>
          </p:cNvPicPr>
          <p:nvPr/>
        </p:nvPicPr>
        <p:blipFill>
          <a:blip r:embed="rId2"/>
          <a:stretch>
            <a:fillRect/>
          </a:stretch>
        </p:blipFill>
        <p:spPr>
          <a:xfrm>
            <a:off x="5758752" y="1853247"/>
            <a:ext cx="6433248" cy="4595177"/>
          </a:xfrm>
          <a:prstGeom prst="rect">
            <a:avLst/>
          </a:prstGeom>
        </p:spPr>
      </p:pic>
    </p:spTree>
    <p:extLst>
      <p:ext uri="{BB962C8B-B14F-4D97-AF65-F5344CB8AC3E}">
        <p14:creationId xmlns:p14="http://schemas.microsoft.com/office/powerpoint/2010/main" val="500123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9D123-FC0C-8547-A508-617481E08242}"/>
              </a:ext>
            </a:extLst>
          </p:cNvPr>
          <p:cNvSpPr>
            <a:spLocks noGrp="1"/>
          </p:cNvSpPr>
          <p:nvPr>
            <p:ph type="title"/>
          </p:nvPr>
        </p:nvSpPr>
        <p:spPr/>
        <p:txBody>
          <a:bodyPr/>
          <a:lstStyle/>
          <a:p>
            <a:r>
              <a:rPr lang="en-US" sz="2800" dirty="0"/>
              <a:t>Producing and Consuming States</a:t>
            </a:r>
          </a:p>
        </p:txBody>
      </p:sp>
      <p:sp>
        <p:nvSpPr>
          <p:cNvPr id="3" name="Content Placeholder 2">
            <a:extLst>
              <a:ext uri="{FF2B5EF4-FFF2-40B4-BE49-F238E27FC236}">
                <a16:creationId xmlns:a16="http://schemas.microsoft.com/office/drawing/2014/main" id="{F83E48B0-9A25-7F4A-960B-D74E4C7F9C4C}"/>
              </a:ext>
            </a:extLst>
          </p:cNvPr>
          <p:cNvSpPr>
            <a:spLocks noGrp="1"/>
          </p:cNvSpPr>
          <p:nvPr>
            <p:ph idx="1"/>
          </p:nvPr>
        </p:nvSpPr>
        <p:spPr>
          <a:xfrm>
            <a:off x="646111" y="2010055"/>
            <a:ext cx="4954589" cy="4195481"/>
          </a:xfrm>
        </p:spPr>
        <p:txBody>
          <a:bodyPr/>
          <a:lstStyle/>
          <a:p>
            <a:pPr marL="0" indent="0">
              <a:buNone/>
            </a:pPr>
            <a:r>
              <a:rPr lang="en-US" dirty="0"/>
              <a:t>Finally we can combine the actual number of beers produced by state with per capita consumption of beers. </a:t>
            </a:r>
          </a:p>
          <a:p>
            <a:pPr marL="0" indent="0">
              <a:buNone/>
            </a:pPr>
            <a:endParaRPr lang="en-US" dirty="0"/>
          </a:p>
          <a:p>
            <a:pPr marL="0" indent="0">
              <a:buNone/>
            </a:pPr>
            <a:r>
              <a:rPr lang="en-US" dirty="0"/>
              <a:t>This resulting statistic gives us an indication of which states are lacking in locally produced beers. </a:t>
            </a:r>
          </a:p>
          <a:p>
            <a:pPr marL="0" indent="0">
              <a:buNone/>
            </a:pPr>
            <a:r>
              <a:rPr lang="en-US" dirty="0"/>
              <a:t>The lighter states are consumers without local production, the darker states have higher production for the amount of beer they drink.</a:t>
            </a:r>
          </a:p>
        </p:txBody>
      </p:sp>
      <p:pic>
        <p:nvPicPr>
          <p:cNvPr id="4" name="Picture 3">
            <a:extLst>
              <a:ext uri="{FF2B5EF4-FFF2-40B4-BE49-F238E27FC236}">
                <a16:creationId xmlns:a16="http://schemas.microsoft.com/office/drawing/2014/main" id="{E004E2DD-675E-064D-A5B0-8F67E6E28BE2}"/>
              </a:ext>
            </a:extLst>
          </p:cNvPr>
          <p:cNvPicPr>
            <a:picLocks noChangeAspect="1"/>
          </p:cNvPicPr>
          <p:nvPr/>
        </p:nvPicPr>
        <p:blipFill>
          <a:blip r:embed="rId2"/>
          <a:stretch>
            <a:fillRect/>
          </a:stretch>
        </p:blipFill>
        <p:spPr>
          <a:xfrm>
            <a:off x="5830252" y="1903964"/>
            <a:ext cx="6361747" cy="4544105"/>
          </a:xfrm>
          <a:prstGeom prst="rect">
            <a:avLst/>
          </a:prstGeom>
        </p:spPr>
      </p:pic>
    </p:spTree>
    <p:extLst>
      <p:ext uri="{BB962C8B-B14F-4D97-AF65-F5344CB8AC3E}">
        <p14:creationId xmlns:p14="http://schemas.microsoft.com/office/powerpoint/2010/main" val="2120219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7957-2B71-4162-A4E4-2FB677A73844}"/>
              </a:ext>
            </a:extLst>
          </p:cNvPr>
          <p:cNvSpPr>
            <a:spLocks noGrp="1"/>
          </p:cNvSpPr>
          <p:nvPr>
            <p:ph type="title"/>
          </p:nvPr>
        </p:nvSpPr>
        <p:spPr>
          <a:xfrm>
            <a:off x="1212888" y="2266404"/>
            <a:ext cx="9404723" cy="1400530"/>
          </a:xfrm>
        </p:spPr>
        <p:txBody>
          <a:bodyPr/>
          <a:lstStyle/>
          <a:p>
            <a:r>
              <a:rPr lang="en-US" dirty="0"/>
              <a:t>Thank You</a:t>
            </a:r>
          </a:p>
        </p:txBody>
      </p:sp>
    </p:spTree>
    <p:extLst>
      <p:ext uri="{BB962C8B-B14F-4D97-AF65-F5344CB8AC3E}">
        <p14:creationId xmlns:p14="http://schemas.microsoft.com/office/powerpoint/2010/main" val="2083169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5DD3C-6D6B-4FC7-A20D-3CADCA3B1979}"/>
              </a:ext>
            </a:extLst>
          </p:cNvPr>
          <p:cNvSpPr>
            <a:spLocks noGrp="1"/>
          </p:cNvSpPr>
          <p:nvPr>
            <p:ph type="title"/>
          </p:nvPr>
        </p:nvSpPr>
        <p:spPr>
          <a:xfrm>
            <a:off x="138111" y="147918"/>
            <a:ext cx="9404723" cy="1400530"/>
          </a:xfrm>
        </p:spPr>
        <p:txBody>
          <a:bodyPr/>
          <a:lstStyle/>
          <a:p>
            <a:r>
              <a:rPr lang="en-US" sz="2800" dirty="0"/>
              <a:t>Key Question: How many breweries are in each state? </a:t>
            </a:r>
          </a:p>
        </p:txBody>
      </p:sp>
      <p:sp>
        <p:nvSpPr>
          <p:cNvPr id="3" name="Content Placeholder 2">
            <a:extLst>
              <a:ext uri="{FF2B5EF4-FFF2-40B4-BE49-F238E27FC236}">
                <a16:creationId xmlns:a16="http://schemas.microsoft.com/office/drawing/2014/main" id="{AEF8A7ED-DD93-4507-AAB0-57EFD268D85C}"/>
              </a:ext>
            </a:extLst>
          </p:cNvPr>
          <p:cNvSpPr>
            <a:spLocks noGrp="1"/>
          </p:cNvSpPr>
          <p:nvPr>
            <p:ph idx="1"/>
          </p:nvPr>
        </p:nvSpPr>
        <p:spPr>
          <a:xfrm>
            <a:off x="189871" y="1548757"/>
            <a:ext cx="7705030" cy="1220054"/>
          </a:xfrm>
        </p:spPr>
        <p:txBody>
          <a:bodyPr vert="horz" lIns="91440" tIns="45720" rIns="91440" bIns="45720" rtlCol="0" anchor="t">
            <a:normAutofit/>
          </a:bodyPr>
          <a:lstStyle/>
          <a:p>
            <a:pPr marL="0" indent="0">
              <a:buNone/>
            </a:pPr>
            <a:r>
              <a:rPr lang="en-US" dirty="0"/>
              <a:t>Overall States such as California and Colorado dominate with 47 and 39 local breweries respectively. But many states have over 10 breweries statewide.</a:t>
            </a:r>
          </a:p>
          <a:p>
            <a:pPr marL="0" indent="0">
              <a:buNone/>
            </a:pPr>
            <a:endParaRPr lang="en-US" dirty="0"/>
          </a:p>
          <a:p>
            <a:pPr marL="0" indent="0">
              <a:buNone/>
            </a:pPr>
            <a:endParaRPr lang="en-US" dirty="0"/>
          </a:p>
        </p:txBody>
      </p:sp>
      <p:sp>
        <p:nvSpPr>
          <p:cNvPr id="9" name="TextBox 8">
            <a:extLst>
              <a:ext uri="{FF2B5EF4-FFF2-40B4-BE49-F238E27FC236}">
                <a16:creationId xmlns:a16="http://schemas.microsoft.com/office/drawing/2014/main" id="{0073A85C-5567-44B0-89E1-A6E54BA5DDCB}"/>
              </a:ext>
            </a:extLst>
          </p:cNvPr>
          <p:cNvSpPr txBox="1"/>
          <p:nvPr/>
        </p:nvSpPr>
        <p:spPr>
          <a:xfrm>
            <a:off x="89424" y="3427111"/>
            <a:ext cx="378858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Focusing on one or two states would limit potential market share. </a:t>
            </a:r>
          </a:p>
        </p:txBody>
      </p:sp>
      <p:pic>
        <p:nvPicPr>
          <p:cNvPr id="4" name="Picture 3">
            <a:extLst>
              <a:ext uri="{FF2B5EF4-FFF2-40B4-BE49-F238E27FC236}">
                <a16:creationId xmlns:a16="http://schemas.microsoft.com/office/drawing/2014/main" id="{1F4A83A1-5CDD-C04A-AB3F-510935DD738E}"/>
              </a:ext>
            </a:extLst>
          </p:cNvPr>
          <p:cNvPicPr>
            <a:picLocks noChangeAspect="1"/>
          </p:cNvPicPr>
          <p:nvPr/>
        </p:nvPicPr>
        <p:blipFill>
          <a:blip r:embed="rId2"/>
          <a:stretch>
            <a:fillRect/>
          </a:stretch>
        </p:blipFill>
        <p:spPr>
          <a:xfrm>
            <a:off x="3552944" y="2928938"/>
            <a:ext cx="8488243" cy="3724275"/>
          </a:xfrm>
          <a:prstGeom prst="rect">
            <a:avLst/>
          </a:prstGeom>
        </p:spPr>
      </p:pic>
    </p:spTree>
    <p:extLst>
      <p:ext uri="{BB962C8B-B14F-4D97-AF65-F5344CB8AC3E}">
        <p14:creationId xmlns:p14="http://schemas.microsoft.com/office/powerpoint/2010/main" val="2197640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1BA2-3C08-499E-9A2E-B16D6A0D419A}"/>
              </a:ext>
            </a:extLst>
          </p:cNvPr>
          <p:cNvSpPr>
            <a:spLocks noGrp="1"/>
          </p:cNvSpPr>
          <p:nvPr>
            <p:ph type="title"/>
          </p:nvPr>
        </p:nvSpPr>
        <p:spPr/>
        <p:txBody>
          <a:bodyPr/>
          <a:lstStyle/>
          <a:p>
            <a:r>
              <a:rPr lang="en-US" sz="2800" dirty="0"/>
              <a:t>Key Question: Missing Data in the IBU Column</a:t>
            </a:r>
          </a:p>
        </p:txBody>
      </p:sp>
      <p:sp>
        <p:nvSpPr>
          <p:cNvPr id="7" name="Content Placeholder 6">
            <a:extLst>
              <a:ext uri="{FF2B5EF4-FFF2-40B4-BE49-F238E27FC236}">
                <a16:creationId xmlns:a16="http://schemas.microsoft.com/office/drawing/2014/main" id="{A379B203-CE4F-414E-A28B-0F821EEB1985}"/>
              </a:ext>
            </a:extLst>
          </p:cNvPr>
          <p:cNvSpPr>
            <a:spLocks noGrp="1"/>
          </p:cNvSpPr>
          <p:nvPr>
            <p:ph idx="1"/>
          </p:nvPr>
        </p:nvSpPr>
        <p:spPr>
          <a:xfrm>
            <a:off x="646111" y="1850344"/>
            <a:ext cx="6194527" cy="4564743"/>
          </a:xfrm>
        </p:spPr>
        <p:txBody>
          <a:bodyPr vert="horz" lIns="91440" tIns="45720" rIns="91440" bIns="45720" rtlCol="0" anchor="t">
            <a:normAutofit/>
          </a:bodyPr>
          <a:lstStyle/>
          <a:p>
            <a:pPr marL="0" indent="0">
              <a:buNone/>
            </a:pPr>
            <a:r>
              <a:rPr lang="en-US" dirty="0"/>
              <a:t>We ran an initial investigation to predict the IBU values based on the paired ABV values of the beer as 41% of IBU values were missing in the original data. </a:t>
            </a:r>
          </a:p>
          <a:p>
            <a:pPr marL="0" indent="0">
              <a:buNone/>
            </a:pPr>
            <a:endParaRPr lang="en-US" dirty="0"/>
          </a:p>
          <a:p>
            <a:pPr marL="0" indent="0">
              <a:buNone/>
            </a:pPr>
            <a:r>
              <a:rPr lang="en-US" dirty="0"/>
              <a:t>The model is not perfect and leaves a lot of variation unexplained. Without further information it is our best prediction</a:t>
            </a:r>
          </a:p>
        </p:txBody>
      </p:sp>
      <p:pic>
        <p:nvPicPr>
          <p:cNvPr id="5" name="Picture 5" descr="A screenshot of a cell phone&#10;&#10;Description generated with high confidence">
            <a:extLst>
              <a:ext uri="{FF2B5EF4-FFF2-40B4-BE49-F238E27FC236}">
                <a16:creationId xmlns:a16="http://schemas.microsoft.com/office/drawing/2014/main" id="{A5EC0C19-54D9-2F46-9468-03EDEB571305}"/>
              </a:ext>
            </a:extLst>
          </p:cNvPr>
          <p:cNvPicPr>
            <a:picLocks noChangeAspect="1"/>
          </p:cNvPicPr>
          <p:nvPr/>
        </p:nvPicPr>
        <p:blipFill>
          <a:blip r:embed="rId2"/>
          <a:stretch>
            <a:fillRect/>
          </a:stretch>
        </p:blipFill>
        <p:spPr>
          <a:xfrm>
            <a:off x="6017967" y="4154570"/>
            <a:ext cx="3500683" cy="2703430"/>
          </a:xfrm>
          <a:prstGeom prst="rect">
            <a:avLst/>
          </a:prstGeom>
        </p:spPr>
      </p:pic>
      <p:pic>
        <p:nvPicPr>
          <p:cNvPr id="9" name="Picture 8">
            <a:extLst>
              <a:ext uri="{FF2B5EF4-FFF2-40B4-BE49-F238E27FC236}">
                <a16:creationId xmlns:a16="http://schemas.microsoft.com/office/drawing/2014/main" id="{7630374A-E979-8F4F-B254-ACFCF00428E1}"/>
              </a:ext>
            </a:extLst>
          </p:cNvPr>
          <p:cNvPicPr>
            <a:picLocks noChangeAspect="1"/>
          </p:cNvPicPr>
          <p:nvPr/>
        </p:nvPicPr>
        <p:blipFill>
          <a:blip r:embed="rId3"/>
          <a:stretch>
            <a:fillRect/>
          </a:stretch>
        </p:blipFill>
        <p:spPr>
          <a:xfrm>
            <a:off x="6840638" y="1173551"/>
            <a:ext cx="5135462" cy="3048000"/>
          </a:xfrm>
          <a:prstGeom prst="rect">
            <a:avLst/>
          </a:prstGeom>
        </p:spPr>
      </p:pic>
    </p:spTree>
    <p:extLst>
      <p:ext uri="{BB962C8B-B14F-4D97-AF65-F5344CB8AC3E}">
        <p14:creationId xmlns:p14="http://schemas.microsoft.com/office/powerpoint/2010/main" val="4061384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677BF-126B-7E4E-80F2-09E76D61AFC8}"/>
              </a:ext>
            </a:extLst>
          </p:cNvPr>
          <p:cNvSpPr>
            <a:spLocks noGrp="1"/>
          </p:cNvSpPr>
          <p:nvPr>
            <p:ph type="title"/>
          </p:nvPr>
        </p:nvSpPr>
        <p:spPr/>
        <p:txBody>
          <a:bodyPr/>
          <a:lstStyle/>
          <a:p>
            <a:r>
              <a:rPr lang="en-US" sz="2800" dirty="0"/>
              <a:t>Key Question: Missing Data</a:t>
            </a:r>
          </a:p>
        </p:txBody>
      </p:sp>
      <p:sp>
        <p:nvSpPr>
          <p:cNvPr id="3" name="Content Placeholder 2">
            <a:extLst>
              <a:ext uri="{FF2B5EF4-FFF2-40B4-BE49-F238E27FC236}">
                <a16:creationId xmlns:a16="http://schemas.microsoft.com/office/drawing/2014/main" id="{C9C612FA-1379-D54F-B3DD-32BCC9C947F9}"/>
              </a:ext>
            </a:extLst>
          </p:cNvPr>
          <p:cNvSpPr>
            <a:spLocks noGrp="1"/>
          </p:cNvSpPr>
          <p:nvPr>
            <p:ph idx="1"/>
          </p:nvPr>
        </p:nvSpPr>
        <p:spPr>
          <a:xfrm>
            <a:off x="551658" y="1353186"/>
            <a:ext cx="3540125" cy="5119052"/>
          </a:xfrm>
        </p:spPr>
        <p:txBody>
          <a:bodyPr>
            <a:normAutofit fontScale="92500" lnSpcReduction="10000"/>
          </a:bodyPr>
          <a:lstStyle/>
          <a:p>
            <a:pPr marL="0" indent="0">
              <a:buNone/>
            </a:pPr>
            <a:r>
              <a:rPr lang="en-US" dirty="0"/>
              <a:t>After the data is imputed with a linear model the general shape of the IBU data values changes. </a:t>
            </a:r>
          </a:p>
          <a:p>
            <a:pPr marL="0" indent="0">
              <a:buNone/>
            </a:pPr>
            <a:endParaRPr lang="en-US" dirty="0"/>
          </a:p>
          <a:p>
            <a:pPr marL="0" indent="0">
              <a:buNone/>
            </a:pPr>
            <a:r>
              <a:rPr lang="en-US" dirty="0"/>
              <a:t>Furthermore by basing imputed IBU values on ABV values future analysis on the relationship between the two variables will be affected. </a:t>
            </a:r>
          </a:p>
          <a:p>
            <a:pPr marL="0" indent="0">
              <a:buNone/>
            </a:pPr>
            <a:endParaRPr lang="en-US" dirty="0"/>
          </a:p>
          <a:p>
            <a:pPr marL="0" indent="0">
              <a:buNone/>
            </a:pPr>
            <a:r>
              <a:rPr lang="en-US" dirty="0"/>
              <a:t>The 62 final missing values in IBU and ABV are imputed with the median and should not heavily change the distribution.</a:t>
            </a:r>
          </a:p>
          <a:p>
            <a:pPr marL="0" indent="0">
              <a:buNone/>
            </a:pPr>
            <a:endParaRPr lang="en-US" dirty="0"/>
          </a:p>
        </p:txBody>
      </p:sp>
      <p:pic>
        <p:nvPicPr>
          <p:cNvPr id="4" name="Picture 3">
            <a:extLst>
              <a:ext uri="{FF2B5EF4-FFF2-40B4-BE49-F238E27FC236}">
                <a16:creationId xmlns:a16="http://schemas.microsoft.com/office/drawing/2014/main" id="{18725AEC-617F-0C4E-9503-36E6C4595E2D}"/>
              </a:ext>
            </a:extLst>
          </p:cNvPr>
          <p:cNvPicPr>
            <a:picLocks noChangeAspect="1"/>
          </p:cNvPicPr>
          <p:nvPr/>
        </p:nvPicPr>
        <p:blipFill>
          <a:blip r:embed="rId2"/>
          <a:stretch>
            <a:fillRect/>
          </a:stretch>
        </p:blipFill>
        <p:spPr>
          <a:xfrm>
            <a:off x="4295776" y="2855090"/>
            <a:ext cx="3948112" cy="3836222"/>
          </a:xfrm>
          <a:prstGeom prst="rect">
            <a:avLst/>
          </a:prstGeom>
        </p:spPr>
      </p:pic>
      <p:pic>
        <p:nvPicPr>
          <p:cNvPr id="5" name="Picture 4">
            <a:extLst>
              <a:ext uri="{FF2B5EF4-FFF2-40B4-BE49-F238E27FC236}">
                <a16:creationId xmlns:a16="http://schemas.microsoft.com/office/drawing/2014/main" id="{543D0809-26EB-DE49-B92E-BA9230DD62F0}"/>
              </a:ext>
            </a:extLst>
          </p:cNvPr>
          <p:cNvPicPr>
            <a:picLocks noChangeAspect="1"/>
          </p:cNvPicPr>
          <p:nvPr/>
        </p:nvPicPr>
        <p:blipFill>
          <a:blip r:embed="rId3"/>
          <a:stretch>
            <a:fillRect/>
          </a:stretch>
        </p:blipFill>
        <p:spPr>
          <a:xfrm>
            <a:off x="8243888" y="2855090"/>
            <a:ext cx="3948112" cy="3836222"/>
          </a:xfrm>
          <a:prstGeom prst="rect">
            <a:avLst/>
          </a:prstGeom>
        </p:spPr>
      </p:pic>
    </p:spTree>
    <p:extLst>
      <p:ext uri="{BB962C8B-B14F-4D97-AF65-F5344CB8AC3E}">
        <p14:creationId xmlns:p14="http://schemas.microsoft.com/office/powerpoint/2010/main" val="724474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AE8C-CCDE-4B66-B396-DA34BCCE7CD4}"/>
              </a:ext>
            </a:extLst>
          </p:cNvPr>
          <p:cNvSpPr>
            <a:spLocks noGrp="1"/>
          </p:cNvSpPr>
          <p:nvPr>
            <p:ph type="title"/>
          </p:nvPr>
        </p:nvSpPr>
        <p:spPr/>
        <p:txBody>
          <a:bodyPr/>
          <a:lstStyle/>
          <a:p>
            <a:r>
              <a:rPr lang="en-US" sz="2800" dirty="0"/>
              <a:t>Key Question: What is the Median ABV by State?  </a:t>
            </a:r>
          </a:p>
        </p:txBody>
      </p:sp>
      <p:pic>
        <p:nvPicPr>
          <p:cNvPr id="6" name="Picture 6" descr="A picture containing fence&#10;&#10;Description generated with very high confidence">
            <a:extLst>
              <a:ext uri="{FF2B5EF4-FFF2-40B4-BE49-F238E27FC236}">
                <a16:creationId xmlns:a16="http://schemas.microsoft.com/office/drawing/2014/main" id="{8C15CFE6-D629-4A03-B7F6-F02EE6DB1933}"/>
              </a:ext>
            </a:extLst>
          </p:cNvPr>
          <p:cNvPicPr>
            <a:picLocks noGrp="1" noChangeAspect="1"/>
          </p:cNvPicPr>
          <p:nvPr>
            <p:ph idx="1"/>
          </p:nvPr>
        </p:nvPicPr>
        <p:blipFill>
          <a:blip r:embed="rId2"/>
          <a:stretch>
            <a:fillRect/>
          </a:stretch>
        </p:blipFill>
        <p:spPr>
          <a:xfrm>
            <a:off x="2833450" y="2881244"/>
            <a:ext cx="9357140" cy="3689296"/>
          </a:xfrm>
        </p:spPr>
      </p:pic>
      <p:sp>
        <p:nvSpPr>
          <p:cNvPr id="8" name="TextBox 7">
            <a:extLst>
              <a:ext uri="{FF2B5EF4-FFF2-40B4-BE49-F238E27FC236}">
                <a16:creationId xmlns:a16="http://schemas.microsoft.com/office/drawing/2014/main" id="{BB612C7D-A018-4B78-BB83-CB9AC359021A}"/>
              </a:ext>
            </a:extLst>
          </p:cNvPr>
          <p:cNvSpPr txBox="1"/>
          <p:nvPr/>
        </p:nvSpPr>
        <p:spPr>
          <a:xfrm>
            <a:off x="139805" y="2608433"/>
            <a:ext cx="256687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most states have similar </a:t>
            </a:r>
            <a:br>
              <a:rPr lang="en-US" dirty="0"/>
            </a:br>
            <a:r>
              <a:rPr lang="en-US" dirty="0"/>
              <a:t>Median ABV's.</a:t>
            </a:r>
          </a:p>
          <a:p>
            <a:endParaRPr lang="en-US" dirty="0"/>
          </a:p>
          <a:p>
            <a:r>
              <a:rPr lang="en-US" dirty="0"/>
              <a:t>Notably Utah's Median ABV is lower than most others. </a:t>
            </a:r>
          </a:p>
        </p:txBody>
      </p:sp>
    </p:spTree>
    <p:extLst>
      <p:ext uri="{BB962C8B-B14F-4D97-AF65-F5344CB8AC3E}">
        <p14:creationId xmlns:p14="http://schemas.microsoft.com/office/powerpoint/2010/main" val="2439687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EAE8C-CCDE-4B66-B396-DA34BCCE7CD4}"/>
              </a:ext>
            </a:extLst>
          </p:cNvPr>
          <p:cNvSpPr>
            <a:spLocks noGrp="1"/>
          </p:cNvSpPr>
          <p:nvPr>
            <p:ph type="title"/>
          </p:nvPr>
        </p:nvSpPr>
        <p:spPr>
          <a:xfrm>
            <a:off x="167499" y="377148"/>
            <a:ext cx="10261185" cy="1400530"/>
          </a:xfrm>
        </p:spPr>
        <p:txBody>
          <a:bodyPr/>
          <a:lstStyle/>
          <a:p>
            <a:r>
              <a:rPr lang="en-US" sz="2800" dirty="0"/>
              <a:t>Key Question: What is the Median IBU by State?  </a:t>
            </a:r>
          </a:p>
        </p:txBody>
      </p:sp>
      <p:sp>
        <p:nvSpPr>
          <p:cNvPr id="6" name="TextBox 5">
            <a:extLst>
              <a:ext uri="{FF2B5EF4-FFF2-40B4-BE49-F238E27FC236}">
                <a16:creationId xmlns:a16="http://schemas.microsoft.com/office/drawing/2014/main" id="{E775D053-E0D6-4A30-AA8B-94D9D407C507}"/>
              </a:ext>
            </a:extLst>
          </p:cNvPr>
          <p:cNvSpPr txBox="1"/>
          <p:nvPr/>
        </p:nvSpPr>
        <p:spPr>
          <a:xfrm>
            <a:off x="167499" y="1777678"/>
            <a:ext cx="410346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first graphic represents the original distribution of Median IBU by state. This does not include missing values. </a:t>
            </a:r>
          </a:p>
          <a:p>
            <a:endParaRPr lang="en-US" dirty="0"/>
          </a:p>
          <a:p>
            <a:r>
              <a:rPr lang="en-US" dirty="0"/>
              <a:t>The second graphic includes imputed IBU values which changes the variance in IBU by State. </a:t>
            </a:r>
          </a:p>
          <a:p>
            <a:endParaRPr lang="en-US" dirty="0"/>
          </a:p>
          <a:p>
            <a:r>
              <a:rPr lang="en-US" dirty="0"/>
              <a:t>Maine seems to have diminished greatly in Median IBU</a:t>
            </a:r>
          </a:p>
        </p:txBody>
      </p:sp>
      <p:pic>
        <p:nvPicPr>
          <p:cNvPr id="5" name="Picture 4">
            <a:extLst>
              <a:ext uri="{FF2B5EF4-FFF2-40B4-BE49-F238E27FC236}">
                <a16:creationId xmlns:a16="http://schemas.microsoft.com/office/drawing/2014/main" id="{ADB180B2-7119-E143-9A7C-C29EC1D1DB5E}"/>
              </a:ext>
            </a:extLst>
          </p:cNvPr>
          <p:cNvPicPr>
            <a:picLocks noChangeAspect="1"/>
          </p:cNvPicPr>
          <p:nvPr/>
        </p:nvPicPr>
        <p:blipFill>
          <a:blip r:embed="rId2"/>
          <a:stretch>
            <a:fillRect/>
          </a:stretch>
        </p:blipFill>
        <p:spPr>
          <a:xfrm>
            <a:off x="4640866" y="4132432"/>
            <a:ext cx="6212023" cy="2725568"/>
          </a:xfrm>
          <a:prstGeom prst="rect">
            <a:avLst/>
          </a:prstGeom>
        </p:spPr>
      </p:pic>
      <p:pic>
        <p:nvPicPr>
          <p:cNvPr id="9" name="Picture 8">
            <a:extLst>
              <a:ext uri="{FF2B5EF4-FFF2-40B4-BE49-F238E27FC236}">
                <a16:creationId xmlns:a16="http://schemas.microsoft.com/office/drawing/2014/main" id="{5BA3FE0B-D042-0041-840C-5673625B94F7}"/>
              </a:ext>
            </a:extLst>
          </p:cNvPr>
          <p:cNvPicPr>
            <a:picLocks noChangeAspect="1"/>
          </p:cNvPicPr>
          <p:nvPr/>
        </p:nvPicPr>
        <p:blipFill>
          <a:blip r:embed="rId3"/>
          <a:stretch>
            <a:fillRect/>
          </a:stretch>
        </p:blipFill>
        <p:spPr>
          <a:xfrm>
            <a:off x="5416822" y="1333330"/>
            <a:ext cx="6379620" cy="2799102"/>
          </a:xfrm>
          <a:prstGeom prst="rect">
            <a:avLst/>
          </a:prstGeom>
        </p:spPr>
      </p:pic>
    </p:spTree>
    <p:extLst>
      <p:ext uri="{BB962C8B-B14F-4D97-AF65-F5344CB8AC3E}">
        <p14:creationId xmlns:p14="http://schemas.microsoft.com/office/powerpoint/2010/main" val="1240913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F5180-00A4-4A42-8E3D-6627C18A376E}"/>
              </a:ext>
            </a:extLst>
          </p:cNvPr>
          <p:cNvSpPr>
            <a:spLocks noGrp="1"/>
          </p:cNvSpPr>
          <p:nvPr>
            <p:ph type="title"/>
          </p:nvPr>
        </p:nvSpPr>
        <p:spPr/>
        <p:txBody>
          <a:bodyPr/>
          <a:lstStyle/>
          <a:p>
            <a:r>
              <a:rPr lang="en-US" sz="2800" dirty="0"/>
              <a:t>Key Question: Which State has the most alcoholic beer? Which has the most bitter? </a:t>
            </a:r>
          </a:p>
        </p:txBody>
      </p:sp>
      <p:sp>
        <p:nvSpPr>
          <p:cNvPr id="3" name="Content Placeholder 2">
            <a:extLst>
              <a:ext uri="{FF2B5EF4-FFF2-40B4-BE49-F238E27FC236}">
                <a16:creationId xmlns:a16="http://schemas.microsoft.com/office/drawing/2014/main" id="{76FDAF2B-D06A-4253-85D6-D41EAB83C2E0}"/>
              </a:ext>
            </a:extLst>
          </p:cNvPr>
          <p:cNvSpPr>
            <a:spLocks noGrp="1"/>
          </p:cNvSpPr>
          <p:nvPr>
            <p:ph idx="1"/>
          </p:nvPr>
        </p:nvSpPr>
        <p:spPr>
          <a:xfrm>
            <a:off x="1104293" y="2243138"/>
            <a:ext cx="8946541" cy="3490911"/>
          </a:xfrm>
        </p:spPr>
        <p:txBody>
          <a:bodyPr vert="horz" lIns="91440" tIns="45720" rIns="91440" bIns="45720" rtlCol="0" anchor="t">
            <a:normAutofit/>
          </a:bodyPr>
          <a:lstStyle/>
          <a:p>
            <a:r>
              <a:rPr lang="en-US" dirty="0"/>
              <a:t>Colorado brews the most alcoholic beer in our records with an ABV of .128</a:t>
            </a:r>
          </a:p>
          <a:p>
            <a:r>
              <a:rPr lang="en-US" dirty="0"/>
              <a:t>This is the Lee Hill Series Vol. 5, a Belgian Style Quadrupel Ale brewed by Upslope Brewing Company. </a:t>
            </a:r>
          </a:p>
          <a:p>
            <a:r>
              <a:rPr lang="en-US" dirty="0">
                <a:ea typeface="+mj-lt"/>
                <a:cs typeface="+mj-lt"/>
              </a:rPr>
              <a:t>The most bitter beer in our records has a strong 138 IBU. </a:t>
            </a:r>
          </a:p>
          <a:p>
            <a:r>
              <a:rPr lang="en-US" dirty="0">
                <a:ea typeface="+mj-lt"/>
                <a:cs typeface="+mj-lt"/>
              </a:rPr>
              <a:t>It is appropriately named Bitter Bitch Imperial IPA Brewed by Astoria Brewing Company in Oregon</a:t>
            </a:r>
            <a:endParaRPr lang="en-US" dirty="0"/>
          </a:p>
          <a:p>
            <a:pPr marL="0" indent="0">
              <a:buNone/>
            </a:pPr>
            <a:endParaRPr lang="en-US" dirty="0"/>
          </a:p>
        </p:txBody>
      </p:sp>
    </p:spTree>
    <p:extLst>
      <p:ext uri="{BB962C8B-B14F-4D97-AF65-F5344CB8AC3E}">
        <p14:creationId xmlns:p14="http://schemas.microsoft.com/office/powerpoint/2010/main" val="3254566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1D54B-A410-49F3-9132-CFDEB978B9F8}"/>
              </a:ext>
            </a:extLst>
          </p:cNvPr>
          <p:cNvSpPr>
            <a:spLocks noGrp="1"/>
          </p:cNvSpPr>
          <p:nvPr>
            <p:ph type="title"/>
          </p:nvPr>
        </p:nvSpPr>
        <p:spPr/>
        <p:txBody>
          <a:bodyPr/>
          <a:lstStyle/>
          <a:p>
            <a:r>
              <a:rPr lang="en-US" sz="2800" dirty="0"/>
              <a:t>Key Question: Discussing the distribution of ABV in beers</a:t>
            </a:r>
          </a:p>
        </p:txBody>
      </p:sp>
      <p:pic>
        <p:nvPicPr>
          <p:cNvPr id="4" name="Picture 4" descr="A screenshot of a social media post&#10;&#10;Description generated with very high confidence">
            <a:extLst>
              <a:ext uri="{FF2B5EF4-FFF2-40B4-BE49-F238E27FC236}">
                <a16:creationId xmlns:a16="http://schemas.microsoft.com/office/drawing/2014/main" id="{FD1768F3-B3F9-4C2B-B53F-FC28CC0F32A0}"/>
              </a:ext>
            </a:extLst>
          </p:cNvPr>
          <p:cNvPicPr>
            <a:picLocks noGrp="1" noChangeAspect="1"/>
          </p:cNvPicPr>
          <p:nvPr>
            <p:ph idx="1"/>
          </p:nvPr>
        </p:nvPicPr>
        <p:blipFill>
          <a:blip r:embed="rId2"/>
          <a:stretch>
            <a:fillRect/>
          </a:stretch>
        </p:blipFill>
        <p:spPr>
          <a:xfrm>
            <a:off x="5351020" y="2306286"/>
            <a:ext cx="6506222" cy="3783268"/>
          </a:xfrm>
        </p:spPr>
      </p:pic>
      <p:sp>
        <p:nvSpPr>
          <p:cNvPr id="7" name="TextBox 6">
            <a:extLst>
              <a:ext uri="{FF2B5EF4-FFF2-40B4-BE49-F238E27FC236}">
                <a16:creationId xmlns:a16="http://schemas.microsoft.com/office/drawing/2014/main" id="{84888089-9764-4998-A125-07E806C540CC}"/>
              </a:ext>
            </a:extLst>
          </p:cNvPr>
          <p:cNvSpPr txBox="1"/>
          <p:nvPr/>
        </p:nvSpPr>
        <p:spPr>
          <a:xfrm>
            <a:off x="403223" y="1663218"/>
            <a:ext cx="4754565"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Overall most of the beers fall within a .05 ABV and .10 ABV and it is a right skewed distribution</a:t>
            </a:r>
          </a:p>
          <a:p>
            <a:endParaRPr lang="en-US" dirty="0"/>
          </a:p>
          <a:p>
            <a:r>
              <a:rPr lang="en-US" dirty="0"/>
              <a:t>The minimum ABV value is .001 almost non-alcoholic.</a:t>
            </a:r>
          </a:p>
          <a:p>
            <a:endParaRPr lang="en-US" dirty="0"/>
          </a:p>
          <a:p>
            <a:endParaRPr lang="en-US" dirty="0"/>
          </a:p>
        </p:txBody>
      </p:sp>
      <p:pic>
        <p:nvPicPr>
          <p:cNvPr id="3" name="Picture 2">
            <a:extLst>
              <a:ext uri="{FF2B5EF4-FFF2-40B4-BE49-F238E27FC236}">
                <a16:creationId xmlns:a16="http://schemas.microsoft.com/office/drawing/2014/main" id="{2CB27B96-5F37-E343-B107-847CC970D5C8}"/>
              </a:ext>
            </a:extLst>
          </p:cNvPr>
          <p:cNvPicPr>
            <a:picLocks noChangeAspect="1"/>
          </p:cNvPicPr>
          <p:nvPr/>
        </p:nvPicPr>
        <p:blipFill>
          <a:blip r:embed="rId3"/>
          <a:stretch>
            <a:fillRect/>
          </a:stretch>
        </p:blipFill>
        <p:spPr>
          <a:xfrm>
            <a:off x="646111" y="3504513"/>
            <a:ext cx="2324100" cy="3048000"/>
          </a:xfrm>
          <a:prstGeom prst="rect">
            <a:avLst/>
          </a:prstGeom>
        </p:spPr>
      </p:pic>
    </p:spTree>
    <p:extLst>
      <p:ext uri="{BB962C8B-B14F-4D97-AF65-F5344CB8AC3E}">
        <p14:creationId xmlns:p14="http://schemas.microsoft.com/office/powerpoint/2010/main" val="327563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E9B37-4038-4B3F-8542-16F7E34DBAB6}"/>
              </a:ext>
            </a:extLst>
          </p:cNvPr>
          <p:cNvSpPr>
            <a:spLocks noGrp="1"/>
          </p:cNvSpPr>
          <p:nvPr>
            <p:ph type="title"/>
          </p:nvPr>
        </p:nvSpPr>
        <p:spPr>
          <a:xfrm>
            <a:off x="359988" y="166968"/>
            <a:ext cx="9404723" cy="1400530"/>
          </a:xfrm>
        </p:spPr>
        <p:txBody>
          <a:bodyPr/>
          <a:lstStyle/>
          <a:p>
            <a:r>
              <a:rPr lang="en-US" sz="2800" dirty="0"/>
              <a:t>Key Question: The relationship between IBU and ABV </a:t>
            </a:r>
          </a:p>
        </p:txBody>
      </p:sp>
      <p:sp>
        <p:nvSpPr>
          <p:cNvPr id="6" name="TextBox 5">
            <a:extLst>
              <a:ext uri="{FF2B5EF4-FFF2-40B4-BE49-F238E27FC236}">
                <a16:creationId xmlns:a16="http://schemas.microsoft.com/office/drawing/2014/main" id="{29669DEB-EC73-4AF7-A63D-0575F3AADD4F}"/>
              </a:ext>
            </a:extLst>
          </p:cNvPr>
          <p:cNvSpPr txBox="1"/>
          <p:nvPr/>
        </p:nvSpPr>
        <p:spPr>
          <a:xfrm>
            <a:off x="208041" y="1567498"/>
            <a:ext cx="665234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relationship between IBU and ABV is a positive linear correlation. However there is quite a lot of variance . </a:t>
            </a:r>
          </a:p>
          <a:p>
            <a:endParaRPr lang="en-US" dirty="0"/>
          </a:p>
          <a:p>
            <a:r>
              <a:rPr lang="en-US" dirty="0"/>
              <a:t>This variance is also diminished with the current data set including imputed values based on the very relationship at hand. Therefore the original data is graphed above the data including imputed values. </a:t>
            </a:r>
          </a:p>
        </p:txBody>
      </p:sp>
      <p:pic>
        <p:nvPicPr>
          <p:cNvPr id="5" name="Picture 4">
            <a:extLst>
              <a:ext uri="{FF2B5EF4-FFF2-40B4-BE49-F238E27FC236}">
                <a16:creationId xmlns:a16="http://schemas.microsoft.com/office/drawing/2014/main" id="{A9ADA846-4BE0-094B-A6D7-20EB9FE96DAA}"/>
              </a:ext>
            </a:extLst>
          </p:cNvPr>
          <p:cNvPicPr>
            <a:picLocks noChangeAspect="1"/>
          </p:cNvPicPr>
          <p:nvPr/>
        </p:nvPicPr>
        <p:blipFill>
          <a:blip r:embed="rId2"/>
          <a:stretch>
            <a:fillRect/>
          </a:stretch>
        </p:blipFill>
        <p:spPr>
          <a:xfrm>
            <a:off x="7470774" y="1152983"/>
            <a:ext cx="4587875" cy="3356982"/>
          </a:xfrm>
          <a:prstGeom prst="rect">
            <a:avLst/>
          </a:prstGeom>
        </p:spPr>
      </p:pic>
      <p:pic>
        <p:nvPicPr>
          <p:cNvPr id="8" name="Picture 7">
            <a:extLst>
              <a:ext uri="{FF2B5EF4-FFF2-40B4-BE49-F238E27FC236}">
                <a16:creationId xmlns:a16="http://schemas.microsoft.com/office/drawing/2014/main" id="{CADA1646-7A6B-2447-9ED1-05A63DFF1954}"/>
              </a:ext>
            </a:extLst>
          </p:cNvPr>
          <p:cNvPicPr>
            <a:picLocks noChangeAspect="1"/>
          </p:cNvPicPr>
          <p:nvPr/>
        </p:nvPicPr>
        <p:blipFill>
          <a:blip r:embed="rId3"/>
          <a:stretch>
            <a:fillRect/>
          </a:stretch>
        </p:blipFill>
        <p:spPr>
          <a:xfrm>
            <a:off x="3155949" y="3598822"/>
            <a:ext cx="4454209" cy="3259177"/>
          </a:xfrm>
          <a:prstGeom prst="rect">
            <a:avLst/>
          </a:prstGeom>
        </p:spPr>
      </p:pic>
    </p:spTree>
    <p:extLst>
      <p:ext uri="{BB962C8B-B14F-4D97-AF65-F5344CB8AC3E}">
        <p14:creationId xmlns:p14="http://schemas.microsoft.com/office/powerpoint/2010/main" val="19462752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office theme</Template>
  <TotalTime>2117</TotalTime>
  <Words>677</Words>
  <Application>Microsoft Macintosh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Budweiser Case Study</vt:lpstr>
      <vt:lpstr>Key Question: How many breweries are in each state? </vt:lpstr>
      <vt:lpstr>Key Question: Missing Data in the IBU Column</vt:lpstr>
      <vt:lpstr>Key Question: Missing Data</vt:lpstr>
      <vt:lpstr>Key Question: What is the Median ABV by State?  </vt:lpstr>
      <vt:lpstr>Key Question: What is the Median IBU by State?  </vt:lpstr>
      <vt:lpstr>Key Question: Which State has the most alcoholic beer? Which has the most bitter? </vt:lpstr>
      <vt:lpstr>Key Question: Discussing the distribution of ABV in beers</vt:lpstr>
      <vt:lpstr>Key Question: The relationship between IBU and ABV </vt:lpstr>
      <vt:lpstr>Key Question: Can we differentiate IPAs from Ales by IBU and ABV? </vt:lpstr>
      <vt:lpstr>Key Question: Can we differentiate IPAs from Ales by IBU and ABV? </vt:lpstr>
      <vt:lpstr>Key Question: Can we differentiate IPAs from Ales by IBU and ABV? </vt:lpstr>
      <vt:lpstr> Next Steps in Analysis </vt:lpstr>
      <vt:lpstr>Average Per Capita Consumption of Alcohol in Beer</vt:lpstr>
      <vt:lpstr>Producing and Consuming States</vt:lpstr>
      <vt:lpstr>Thank You</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Megan Riley</cp:lastModifiedBy>
  <cp:revision>29</cp:revision>
  <dcterms:created xsi:type="dcterms:W3CDTF">2013-07-15T20:26:40Z</dcterms:created>
  <dcterms:modified xsi:type="dcterms:W3CDTF">2019-10-27T02:33:52Z</dcterms:modified>
</cp:coreProperties>
</file>